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8" r:id="rId3"/>
    <p:sldId id="257" r:id="rId4"/>
    <p:sldId id="258" r:id="rId5"/>
    <p:sldId id="259" r:id="rId6"/>
    <p:sldId id="260" r:id="rId7"/>
    <p:sldId id="261" r:id="rId8"/>
    <p:sldId id="262" r:id="rId9"/>
    <p:sldId id="263" r:id="rId10"/>
    <p:sldId id="264" r:id="rId11"/>
    <p:sldId id="266" r:id="rId12"/>
    <p:sldId id="265"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76DD0F-3501-4399-A1D3-49EFF46E3846}" type="datetimeFigureOut">
              <a:rPr lang="en-US" smtClean="0"/>
              <a:t>10/3/2018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7173E-2CCE-48AB-9D4C-B652B6A6F94F}" type="slidenum">
              <a:rPr lang="en-US" smtClean="0"/>
              <a:t>‹#›</a:t>
            </a:fld>
            <a:endParaRPr lang="en-US"/>
          </a:p>
        </p:txBody>
      </p:sp>
    </p:spTree>
    <p:extLst>
      <p:ext uri="{BB962C8B-B14F-4D97-AF65-F5344CB8AC3E}">
        <p14:creationId xmlns:p14="http://schemas.microsoft.com/office/powerpoint/2010/main" val="3269311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primary purpose of writing this paper is to analyze the inception and the growth of the first brand of motorcycles known as Harley David. There are also reasons which made engineers come up with these kinds of machinery that improved most lives of people across the world.  </a:t>
            </a:r>
            <a:r>
              <a:rPr lang="en-US" sz="1200" kern="1200" smtClean="0">
                <a:solidFill>
                  <a:schemeClr val="tx1"/>
                </a:solidFill>
                <a:effectLst/>
                <a:latin typeface="+mn-lt"/>
                <a:ea typeface="+mn-ea"/>
                <a:cs typeface="+mn-cs"/>
              </a:rPr>
              <a:t>New models of this machinery have put the global community into a new level that most people could not imagine.</a:t>
            </a:r>
          </a:p>
          <a:p>
            <a:endParaRPr lang="en-US"/>
          </a:p>
        </p:txBody>
      </p:sp>
      <p:sp>
        <p:nvSpPr>
          <p:cNvPr id="4" name="Slide Number Placeholder 3"/>
          <p:cNvSpPr>
            <a:spLocks noGrp="1"/>
          </p:cNvSpPr>
          <p:nvPr>
            <p:ph type="sldNum" sz="quarter" idx="10"/>
          </p:nvPr>
        </p:nvSpPr>
        <p:spPr/>
        <p:txBody>
          <a:bodyPr/>
          <a:lstStyle/>
          <a:p>
            <a:fld id="{BD67173E-2CCE-48AB-9D4C-B652B6A6F94F}" type="slidenum">
              <a:rPr lang="en-US" smtClean="0"/>
              <a:t>3</a:t>
            </a:fld>
            <a:endParaRPr lang="en-US"/>
          </a:p>
        </p:txBody>
      </p:sp>
    </p:spTree>
    <p:extLst>
      <p:ext uri="{BB962C8B-B14F-4D97-AF65-F5344CB8AC3E}">
        <p14:creationId xmlns:p14="http://schemas.microsoft.com/office/powerpoint/2010/main" val="3503501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Harley Davidson is an American motorcycle manufacture that was founded in 1903,</a:t>
            </a:r>
            <a:r>
              <a:rPr lang="en-US" baseline="0" dirty="0" smtClean="0"/>
              <a:t> based in Milwaukee, Wisconsin. It was founded by the likes of William S. Harley, Arthur Davidson, Walter Davidson and William A. Davidson. Its operation began before great depression. However, adverse economic situation at the times of great depression forced many business out of operation. Interestingly, this is one of the few business organizations that survived the wrath of the great depression.</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4</a:t>
            </a:fld>
            <a:endParaRPr lang="en-US"/>
          </a:p>
        </p:txBody>
      </p:sp>
    </p:spTree>
    <p:extLst>
      <p:ext uri="{BB962C8B-B14F-4D97-AF65-F5344CB8AC3E}">
        <p14:creationId xmlns:p14="http://schemas.microsoft.com/office/powerpoint/2010/main" val="1958514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primary purpose of this paper is to analyze various modifications which Harley Davidson Company has undergone since its inception in 1903. There have been significant improvements in the motorcycles regarding speed, fuel consumption, durability, and environmentally friendly machine. The manufacturing processes have been extended to places like Karol </a:t>
            </a:r>
            <a:r>
              <a:rPr lang="en-US" sz="1200" kern="1200" dirty="0" err="1" smtClean="0">
                <a:solidFill>
                  <a:schemeClr val="tx1"/>
                </a:solidFill>
                <a:effectLst/>
                <a:latin typeface="+mn-lt"/>
                <a:ea typeface="+mn-ea"/>
                <a:cs typeface="+mn-cs"/>
              </a:rPr>
              <a:t>Bagh</a:t>
            </a:r>
            <a:r>
              <a:rPr lang="en-US" sz="1200" kern="1200" dirty="0" smtClean="0">
                <a:solidFill>
                  <a:schemeClr val="tx1"/>
                </a:solidFill>
                <a:effectLst/>
                <a:latin typeface="+mn-lt"/>
                <a:ea typeface="+mn-ea"/>
                <a:cs typeface="+mn-cs"/>
              </a:rPr>
              <a:t> and New Delhi where engineers have been equipped with capabilities of the new models of these machines (Power, 2017). </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5</a:t>
            </a:fld>
            <a:endParaRPr lang="en-US"/>
          </a:p>
        </p:txBody>
      </p:sp>
    </p:spTree>
    <p:extLst>
      <p:ext uri="{BB962C8B-B14F-4D97-AF65-F5344CB8AC3E}">
        <p14:creationId xmlns:p14="http://schemas.microsoft.com/office/powerpoint/2010/main" val="54902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a:t>
            </a:r>
            <a:r>
              <a:rPr lang="en-US" sz="1200" kern="1200" baseline="0" dirty="0" smtClean="0">
                <a:solidFill>
                  <a:schemeClr val="tx1"/>
                </a:solidFill>
                <a:effectLst/>
                <a:latin typeface="+mn-lt"/>
                <a:ea typeface="+mn-ea"/>
                <a:cs typeface="+mn-cs"/>
              </a:rPr>
              <a:t> is worth noting that</a:t>
            </a:r>
            <a:r>
              <a:rPr lang="en-US" sz="1200" kern="1200" dirty="0" smtClean="0">
                <a:solidFill>
                  <a:schemeClr val="tx1"/>
                </a:solidFill>
                <a:effectLst/>
                <a:latin typeface="+mn-lt"/>
                <a:ea typeface="+mn-ea"/>
                <a:cs typeface="+mn-cs"/>
              </a:rPr>
              <a:t> there have been numerous modifications on Harley Davidson motorcycle, its engine has been faced with severe problems that have somewhat cause losses to both the manufactures as well as the customers. According to </a:t>
            </a:r>
            <a:r>
              <a:rPr lang="en-US" sz="1200" kern="1200" dirty="0" err="1" smtClean="0">
                <a:solidFill>
                  <a:schemeClr val="tx1"/>
                </a:solidFill>
                <a:effectLst/>
                <a:latin typeface="+mn-lt"/>
                <a:ea typeface="+mn-ea"/>
                <a:cs typeface="+mn-cs"/>
              </a:rPr>
              <a:t>Albareti</a:t>
            </a:r>
            <a:r>
              <a:rPr lang="en-US" sz="1200" kern="1200" dirty="0" smtClean="0">
                <a:solidFill>
                  <a:schemeClr val="tx1"/>
                </a:solidFill>
                <a:effectLst/>
                <a:latin typeface="+mn-lt"/>
                <a:ea typeface="+mn-ea"/>
                <a:cs typeface="+mn-cs"/>
              </a:rPr>
              <a:t> and others (2017), this corporation received massive losses in 2017 due to the massive engine malfunctioning that was reported by various clients. Nonetheless, the solution to this problem is to identify appropriate materials which can be used during the manufacturing process (</a:t>
            </a:r>
            <a:r>
              <a:rPr lang="en-US" sz="1200" kern="1200" dirty="0" err="1" smtClean="0">
                <a:solidFill>
                  <a:schemeClr val="tx1"/>
                </a:solidFill>
                <a:effectLst/>
                <a:latin typeface="+mn-lt"/>
                <a:ea typeface="+mn-ea"/>
                <a:cs typeface="+mn-cs"/>
              </a:rPr>
              <a:t>Roese</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Kompella</a:t>
            </a:r>
            <a:r>
              <a:rPr lang="en-US" sz="1200" kern="1200" dirty="0" smtClean="0">
                <a:solidFill>
                  <a:schemeClr val="tx1"/>
                </a:solidFill>
                <a:effectLst/>
                <a:latin typeface="+mn-lt"/>
                <a:ea typeface="+mn-ea"/>
                <a:cs typeface="+mn-cs"/>
              </a:rPr>
              <a:t>, 2017). Such materials should be durable to reduce the cases of losses to both producers and users of the motorcycle. </a:t>
            </a:r>
          </a:p>
          <a:p>
            <a:r>
              <a:rPr lang="en-US" sz="1200" kern="1200" dirty="0" smtClean="0">
                <a:solidFill>
                  <a:schemeClr val="tx1"/>
                </a:solidFill>
                <a:effectLst/>
                <a:latin typeface="+mn-lt"/>
                <a:ea typeface="+mn-ea"/>
                <a:cs typeface="+mn-cs"/>
              </a:rPr>
              <a:t>Therefore, it is</a:t>
            </a:r>
            <a:r>
              <a:rPr lang="en-US" sz="1200" kern="1200" baseline="0" dirty="0" smtClean="0">
                <a:solidFill>
                  <a:schemeClr val="tx1"/>
                </a:solidFill>
                <a:effectLst/>
                <a:latin typeface="+mn-lt"/>
                <a:ea typeface="+mn-ea"/>
                <a:cs typeface="+mn-cs"/>
              </a:rPr>
              <a:t> imperative for the issue to be fully and sufficiently addressed to minimize fuel leakage from the motorcycles engine and minimize the likelihood of accidence occurring. </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6</a:t>
            </a:fld>
            <a:endParaRPr lang="en-US"/>
          </a:p>
        </p:txBody>
      </p:sp>
    </p:spTree>
    <p:extLst>
      <p:ext uri="{BB962C8B-B14F-4D97-AF65-F5344CB8AC3E}">
        <p14:creationId xmlns:p14="http://schemas.microsoft.com/office/powerpoint/2010/main" val="1783863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Established in 1903, Harley-Davidson is a US motorcycle producer who has focused on the production of heavy-duty motorcycles meant for highway journeying. Distinguished for discrete adapting and deplete sound, the company has recognized itself as a prominent global brand. Furthermore, it is a chief leading source of the contemporary chopper structure. Because of the convention structures like the tint, engine adjustments, and market settings, some kinds of the motorcycles have upsurge by from 10% to 30% in their cost (</a:t>
            </a:r>
            <a:r>
              <a:rPr lang="en-US" sz="1200" kern="1200" dirty="0" err="1" smtClean="0">
                <a:solidFill>
                  <a:schemeClr val="tx1"/>
                </a:solidFill>
                <a:effectLst/>
                <a:latin typeface="+mn-lt"/>
                <a:ea typeface="+mn-ea"/>
                <a:cs typeface="+mn-cs"/>
              </a:rPr>
              <a:t>Albareti</a:t>
            </a:r>
            <a:r>
              <a:rPr lang="en-US" sz="1200" kern="1200" dirty="0" smtClean="0">
                <a:solidFill>
                  <a:schemeClr val="tx1"/>
                </a:solidFill>
                <a:effectLst/>
                <a:latin typeface="+mn-lt"/>
                <a:ea typeface="+mn-ea"/>
                <a:cs typeface="+mn-cs"/>
              </a:rPr>
              <a:t> et al., 2017). The Great Depression that was witnessed in the US affected the prosperity of this company. It was a time when the firm was suffering a severe financial crisis in America.   Hence, it survived under the </a:t>
            </a:r>
            <a:r>
              <a:rPr lang="en-US" sz="1200" kern="1200" dirty="0" err="1" smtClean="0">
                <a:solidFill>
                  <a:schemeClr val="tx1"/>
                </a:solidFill>
                <a:effectLst/>
                <a:latin typeface="+mn-lt"/>
                <a:ea typeface="+mn-ea"/>
                <a:cs typeface="+mn-cs"/>
              </a:rPr>
              <a:t>Aermacchi</a:t>
            </a:r>
            <a:r>
              <a:rPr lang="en-US" sz="1200" kern="1200" dirty="0" smtClean="0">
                <a:solidFill>
                  <a:schemeClr val="tx1"/>
                </a:solidFill>
                <a:effectLst/>
                <a:latin typeface="+mn-lt"/>
                <a:ea typeface="+mn-ea"/>
                <a:cs typeface="+mn-cs"/>
              </a:rPr>
              <a:t> between 1960 and 1978 due to the financial crisis that it was facing by the moment. </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7</a:t>
            </a:fld>
            <a:endParaRPr lang="en-US"/>
          </a:p>
        </p:txBody>
      </p:sp>
    </p:spTree>
    <p:extLst>
      <p:ext uri="{BB962C8B-B14F-4D97-AF65-F5344CB8AC3E}">
        <p14:creationId xmlns:p14="http://schemas.microsoft.com/office/powerpoint/2010/main" val="2861687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Harley-Davidson motorcycles, it is also crucial to note that the company has created massive employment in the society. Therefore, it is worth noting that the founders of the company have enhanced self-reliance among individuals that could otherwise be jobless. Hence, the research suggests that any initiative in the country should not be ignored because it has an impact on the entire economy. </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8</a:t>
            </a:fld>
            <a:endParaRPr lang="en-US"/>
          </a:p>
        </p:txBody>
      </p:sp>
    </p:spTree>
    <p:extLst>
      <p:ext uri="{BB962C8B-B14F-4D97-AF65-F5344CB8AC3E}">
        <p14:creationId xmlns:p14="http://schemas.microsoft.com/office/powerpoint/2010/main" val="891701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Harley Davidson is faced with the challenge of a fall in its market share. The reason is due to the production of low-quality products by some of its agencies. The scenario has given its competitors an upper hand of disposing its items and eventually making supernormal profits on the world market. The other challenge involves the issue of shortage of funds to run its operations. The problem began during the recession that nearly left the entire world bankrupt. Other factors include the nature of a political will in the country. For example, America had an excellent political will on the company in 2009, an incident that led the firm in making supernormal incomes.</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9</a:t>
            </a:fld>
            <a:endParaRPr lang="en-US"/>
          </a:p>
        </p:txBody>
      </p:sp>
    </p:spTree>
    <p:extLst>
      <p:ext uri="{BB962C8B-B14F-4D97-AF65-F5344CB8AC3E}">
        <p14:creationId xmlns:p14="http://schemas.microsoft.com/office/powerpoint/2010/main" val="701277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Different people were given a form to fill at their pleasure. Since a questionnaire did not involve direct interaction with the respondents, it was believed that the data provided was correct as there was no influence. Lastly, questions were posted on the company's website workers were required to answer the questions within a given time. Thus, the there was little influence of the correspondence concerning the research.</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10</a:t>
            </a:fld>
            <a:endParaRPr lang="en-US"/>
          </a:p>
        </p:txBody>
      </p:sp>
    </p:spTree>
    <p:extLst>
      <p:ext uri="{BB962C8B-B14F-4D97-AF65-F5344CB8AC3E}">
        <p14:creationId xmlns:p14="http://schemas.microsoft.com/office/powerpoint/2010/main" val="3028605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participants of the research included mainly people from the US and India. However, the research aimed to get views from the company employees who have worked for more than ten years. Such people often have extensive experience with the product or service that is provided within premises. Also, customers were given a chance to participate in data collection regarding Harley Davidson products. The most used research design was the use of the social media design.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11</a:t>
            </a:fld>
            <a:endParaRPr lang="en-US"/>
          </a:p>
        </p:txBody>
      </p:sp>
    </p:spTree>
    <p:extLst>
      <p:ext uri="{BB962C8B-B14F-4D97-AF65-F5344CB8AC3E}">
        <p14:creationId xmlns:p14="http://schemas.microsoft.com/office/powerpoint/2010/main" val="479022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Harley Davidson Company has set a pace for many enterprises that take part in the production of motorcycles and vehicles. It is through the company’s weaknesses that other organizations have found a way to curd anomalies in their firms. Today, there are models like CKD OR CBU which are being produced especially in Haryana. Besides, there are other models such as the Sportster, </a:t>
            </a:r>
            <a:r>
              <a:rPr lang="en-US" sz="1200" kern="1200" dirty="0" err="1" smtClean="0">
                <a:solidFill>
                  <a:schemeClr val="tx1"/>
                </a:solidFill>
                <a:effectLst/>
                <a:latin typeface="+mn-lt"/>
                <a:ea typeface="+mn-ea"/>
                <a:cs typeface="+mn-cs"/>
              </a:rPr>
              <a:t>Dyna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Softail</a:t>
            </a:r>
            <a:r>
              <a:rPr lang="en-US" sz="1200" kern="1200" dirty="0" smtClean="0">
                <a:solidFill>
                  <a:schemeClr val="tx1"/>
                </a:solidFill>
                <a:effectLst/>
                <a:latin typeface="+mn-lt"/>
                <a:ea typeface="+mn-ea"/>
                <a:cs typeface="+mn-cs"/>
              </a:rPr>
              <a:t>, and the V-Rod series which are being used by individuals in the nation. Therefore, the government should offer subsidies to these companies so that they can be able to run effectively.</a:t>
            </a:r>
            <a:endParaRPr lang="en-US" dirty="0"/>
          </a:p>
        </p:txBody>
      </p:sp>
      <p:sp>
        <p:nvSpPr>
          <p:cNvPr id="4" name="Slide Number Placeholder 3"/>
          <p:cNvSpPr>
            <a:spLocks noGrp="1"/>
          </p:cNvSpPr>
          <p:nvPr>
            <p:ph type="sldNum" sz="quarter" idx="10"/>
          </p:nvPr>
        </p:nvSpPr>
        <p:spPr/>
        <p:txBody>
          <a:bodyPr/>
          <a:lstStyle/>
          <a:p>
            <a:fld id="{BD67173E-2CCE-48AB-9D4C-B652B6A6F94F}" type="slidenum">
              <a:rPr lang="en-US" smtClean="0"/>
              <a:t>12</a:t>
            </a:fld>
            <a:endParaRPr lang="en-US"/>
          </a:p>
        </p:txBody>
      </p:sp>
    </p:spTree>
    <p:extLst>
      <p:ext uri="{BB962C8B-B14F-4D97-AF65-F5344CB8AC3E}">
        <p14:creationId xmlns:p14="http://schemas.microsoft.com/office/powerpoint/2010/main" val="3876145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83F46-06BB-443A-8C10-8D7A8B6D8E67}" type="datetimeFigureOut">
              <a:rPr lang="en-US" smtClean="0"/>
              <a:t>10/3/2018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C275DE0-BA52-400D-9679-B367B9097552}"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83F46-06BB-443A-8C10-8D7A8B6D8E67}"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83F46-06BB-443A-8C10-8D7A8B6D8E67}"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FC275DE0-BA52-400D-9679-B367B909755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83F46-06BB-443A-8C10-8D7A8B6D8E67}"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83F46-06BB-443A-8C10-8D7A8B6D8E67}" type="datetimeFigureOut">
              <a:rPr lang="en-US" smtClean="0"/>
              <a:t>10/3/2018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83F46-06BB-443A-8C10-8D7A8B6D8E67}" type="datetimeFigureOut">
              <a:rPr lang="en-US" smtClean="0"/>
              <a:t>10/3/2018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83F46-06BB-443A-8C10-8D7A8B6D8E67}" type="datetimeFigureOut">
              <a:rPr lang="en-US" smtClean="0"/>
              <a:t>10/3/2018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83F46-06BB-443A-8C10-8D7A8B6D8E67}"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83F46-06BB-443A-8C10-8D7A8B6D8E67}"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83F46-06BB-443A-8C10-8D7A8B6D8E67}"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83F46-06BB-443A-8C10-8D7A8B6D8E67}"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275DE0-BA52-400D-9679-B367B90975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83F46-06BB-443A-8C10-8D7A8B6D8E67}" type="datetimeFigureOut">
              <a:rPr lang="en-US" smtClean="0"/>
              <a:t>10/3/2018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FC275DE0-BA52-400D-9679-B367B909755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HARLEY DAVIDSON</a:t>
            </a:r>
            <a:endParaRPr lang="en-US" dirty="0"/>
          </a:p>
        </p:txBody>
      </p:sp>
      <p:sp>
        <p:nvSpPr>
          <p:cNvPr id="3" name="Subtitle 2"/>
          <p:cNvSpPr>
            <a:spLocks noGrp="1"/>
          </p:cNvSpPr>
          <p:nvPr>
            <p:ph type="subTitle" idx="1"/>
          </p:nvPr>
        </p:nvSpPr>
        <p:spPr>
          <a:xfrm>
            <a:off x="1143000" y="3331698"/>
            <a:ext cx="6629400" cy="2002302"/>
          </a:xfrm>
        </p:spPr>
        <p:txBody>
          <a:bodyPr>
            <a:noAutofit/>
          </a:bodyPr>
          <a:lstStyle/>
          <a:p>
            <a:endParaRPr lang="en-US" sz="3600" dirty="0" smtClean="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Name</a:t>
            </a:r>
          </a:p>
          <a:p>
            <a:r>
              <a:rPr lang="en-US" sz="3600" dirty="0" smtClean="0">
                <a:latin typeface="Times New Roman" panose="02020603050405020304" pitchFamily="18" charset="0"/>
                <a:cs typeface="Times New Roman" panose="02020603050405020304" pitchFamily="18" charset="0"/>
              </a:rPr>
              <a:t>Institution</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1670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age result for harley davidson"/>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2505" y="1600200"/>
            <a:ext cx="6038989" cy="4708525"/>
          </a:xfrm>
          <a:prstGeom prst="rect">
            <a:avLst/>
          </a:prstGeom>
          <a:noFill/>
          <a:ln>
            <a:noFill/>
          </a:ln>
        </p:spPr>
      </p:pic>
    </p:spTree>
    <p:extLst>
      <p:ext uri="{BB962C8B-B14F-4D97-AF65-F5344CB8AC3E}">
        <p14:creationId xmlns:p14="http://schemas.microsoft.com/office/powerpoint/2010/main" val="332665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14400"/>
            <a:ext cx="7391400" cy="4647426"/>
          </a:xfrm>
          <a:prstGeom prst="rect">
            <a:avLst/>
          </a:prstGeom>
          <a:noFill/>
        </p:spPr>
        <p:txBody>
          <a:bodyPr wrap="square" rtlCol="0">
            <a:spAutoFit/>
          </a:bodyPr>
          <a:lstStyle/>
          <a:p>
            <a:pPr algn="ctr">
              <a:lnSpc>
                <a:spcPct val="200000"/>
              </a:lnSpc>
            </a:pPr>
            <a:r>
              <a:rPr lang="en-US" sz="3600" dirty="0" smtClean="0">
                <a:latin typeface="Times New Roman" panose="02020603050405020304" pitchFamily="18" charset="0"/>
                <a:cs typeface="Times New Roman" panose="02020603050405020304" pitchFamily="18" charset="0"/>
              </a:rPr>
              <a:t>Abstract</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The aim of the research is to analyze changes on the Harley Davidson.</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Assess the pros and cons of the company</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Look at  the competitors of Harley Davidson</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3943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33399"/>
            <a:ext cx="8382000" cy="6924973"/>
          </a:xfrm>
          <a:prstGeom prst="rect">
            <a:avLst/>
          </a:prstGeom>
          <a:noFill/>
        </p:spPr>
        <p:txBody>
          <a:bodyPr wrap="square" rtlCol="0">
            <a:spAutoFit/>
          </a:bodyPr>
          <a:lstStyle/>
          <a:p>
            <a:pPr algn="ctr">
              <a:lnSpc>
                <a:spcPct val="150000"/>
              </a:lnSpc>
            </a:pPr>
            <a:r>
              <a:rPr lang="en-US" sz="3600" dirty="0" smtClean="0">
                <a:latin typeface="Times New Roman" panose="02020603050405020304" pitchFamily="18" charset="0"/>
                <a:cs typeface="Times New Roman" panose="02020603050405020304" pitchFamily="18" charset="0"/>
              </a:rPr>
              <a:t>Introduction</a:t>
            </a:r>
          </a:p>
          <a:p>
            <a:pPr algn="ctr">
              <a:lnSpc>
                <a:spcPct val="150000"/>
              </a:lnSpc>
            </a:pPr>
            <a:r>
              <a:rPr lang="en-US" sz="3600" dirty="0" smtClean="0">
                <a:latin typeface="Times New Roman" panose="02020603050405020304" pitchFamily="18" charset="0"/>
                <a:cs typeface="Times New Roman" panose="02020603050405020304" pitchFamily="18" charset="0"/>
              </a:rPr>
              <a:t>Harley Davidson </a:t>
            </a:r>
            <a:endParaRPr lang="en-US" sz="36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American </a:t>
            </a:r>
            <a:r>
              <a:rPr lang="en-US" sz="3200" dirty="0" smtClean="0">
                <a:latin typeface="Times New Roman" panose="02020603050405020304" pitchFamily="18" charset="0"/>
                <a:cs typeface="Times New Roman" panose="02020603050405020304" pitchFamily="18" charset="0"/>
              </a:rPr>
              <a:t>motorcycle manufacture</a:t>
            </a:r>
            <a:endParaRPr lang="en-US" sz="32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Founded in 1903.</a:t>
            </a: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Based in Milwaukee, Wisconsin</a:t>
            </a:r>
            <a:endParaRPr lang="en-US" sz="32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CEO: Matthew </a:t>
            </a:r>
            <a:r>
              <a:rPr lang="en-US" sz="3200" dirty="0" err="1" smtClean="0">
                <a:latin typeface="Times New Roman" panose="02020603050405020304" pitchFamily="18" charset="0"/>
                <a:cs typeface="Times New Roman" panose="02020603050405020304" pitchFamily="18" charset="0"/>
              </a:rPr>
              <a:t>Levatich</a:t>
            </a:r>
            <a:endParaRPr lang="en-US" sz="3200" dirty="0" smtClean="0">
              <a:latin typeface="Times New Roman" panose="02020603050405020304" pitchFamily="18" charset="0"/>
              <a:cs typeface="Times New Roman" panose="02020603050405020304" pitchFamily="18" charset="0"/>
            </a:endParaRP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CVO </a:t>
            </a:r>
            <a:r>
              <a:rPr lang="en-US" sz="3200" dirty="0" smtClean="0">
                <a:latin typeface="Times New Roman" panose="02020603050405020304" pitchFamily="18" charset="0"/>
                <a:cs typeface="Times New Roman" panose="02020603050405020304" pitchFamily="18" charset="0"/>
              </a:rPr>
              <a:t>classification was first used in India (</a:t>
            </a:r>
            <a:r>
              <a:rPr lang="en-US" sz="3200" dirty="0" err="1" smtClean="0">
                <a:latin typeface="Times New Roman" panose="02020603050405020304" pitchFamily="18" charset="0"/>
                <a:cs typeface="Times New Roman" panose="02020603050405020304" pitchFamily="18" charset="0"/>
              </a:rPr>
              <a:t>Albareti</a:t>
            </a:r>
            <a:r>
              <a:rPr lang="en-US" sz="3200" dirty="0" smtClean="0">
                <a:latin typeface="Times New Roman" panose="02020603050405020304" pitchFamily="18" charset="0"/>
                <a:cs typeface="Times New Roman" panose="02020603050405020304" pitchFamily="18" charset="0"/>
              </a:rPr>
              <a:t> et al, 2017)</a:t>
            </a:r>
          </a:p>
          <a:p>
            <a:pPr marL="571500" indent="-571500">
              <a:lnSpc>
                <a:spcPct val="15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Harley Davidson began operating in 1903</a:t>
            </a:r>
          </a:p>
        </p:txBody>
      </p:sp>
    </p:spTree>
    <p:extLst>
      <p:ext uri="{BB962C8B-B14F-4D97-AF65-F5344CB8AC3E}">
        <p14:creationId xmlns:p14="http://schemas.microsoft.com/office/powerpoint/2010/main" val="833816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24232"/>
            <a:ext cx="8382000" cy="5509200"/>
          </a:xfrm>
          <a:prstGeom prst="rect">
            <a:avLst/>
          </a:prstGeom>
          <a:noFill/>
        </p:spPr>
        <p:txBody>
          <a:bodyPr wrap="square" rtlCol="0">
            <a:spAutoFit/>
          </a:bodyPr>
          <a:lstStyle/>
          <a:p>
            <a:pPr algn="ctr">
              <a:lnSpc>
                <a:spcPct val="150000"/>
              </a:lnSpc>
            </a:pPr>
            <a:r>
              <a:rPr lang="en-US" sz="3600" dirty="0" smtClean="0">
                <a:latin typeface="Times New Roman" panose="02020603050405020304" pitchFamily="18" charset="0"/>
                <a:cs typeface="Times New Roman" panose="02020603050405020304" pitchFamily="18" charset="0"/>
              </a:rPr>
              <a:t>Purpose of research</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Highlight adjustments made on Harley Jonson motorcycle</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Places of motorcycle manufacture</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Pros and cons of running the company</a:t>
            </a:r>
          </a:p>
          <a:p>
            <a:pPr marL="285750" indent="-285750">
              <a:lnSpc>
                <a:spcPct val="20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Types of Harley Jonson modifications</a:t>
            </a:r>
          </a:p>
          <a:p>
            <a:pPr marL="285750" indent="-285750">
              <a:buFont typeface="Wingdings" panose="05000000000000000000" pitchFamily="2" charset="2"/>
              <a:buChar char="Ø"/>
            </a:pPr>
            <a:endParaRPr lang="en-US" dirty="0"/>
          </a:p>
        </p:txBody>
      </p:sp>
    </p:spTree>
    <p:extLst>
      <p:ext uri="{BB962C8B-B14F-4D97-AF65-F5344CB8AC3E}">
        <p14:creationId xmlns:p14="http://schemas.microsoft.com/office/powerpoint/2010/main" val="105454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457200"/>
            <a:ext cx="8153400" cy="6340197"/>
          </a:xfrm>
          <a:prstGeom prst="rect">
            <a:avLst/>
          </a:prstGeom>
          <a:noFill/>
        </p:spPr>
        <p:txBody>
          <a:bodyPr wrap="square" rtlCol="0">
            <a:spAutoFit/>
          </a:bodyPr>
          <a:lstStyle/>
          <a:p>
            <a:pPr algn="ctr">
              <a:lnSpc>
                <a:spcPct val="150000"/>
              </a:lnSpc>
            </a:pPr>
            <a:r>
              <a:rPr lang="en-US" sz="3600" dirty="0" smtClean="0">
                <a:latin typeface="Times New Roman" panose="02020603050405020304" pitchFamily="18" charset="0"/>
                <a:cs typeface="Times New Roman" panose="02020603050405020304" pitchFamily="18" charset="0"/>
              </a:rPr>
              <a:t>Statement of the problem</a:t>
            </a:r>
          </a:p>
          <a:p>
            <a:pPr marL="285750" indent="-285750">
              <a:lnSpc>
                <a:spcPct val="150000"/>
              </a:lnSpc>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Why is the engine of Harley Davidson facing complications from time to time</a:t>
            </a:r>
            <a:r>
              <a:rPr lang="en-US" sz="2800" dirty="0" smtClean="0">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What are some of the solutions to these problems?</a:t>
            </a:r>
          </a:p>
          <a:p>
            <a:pPr algn="ctr">
              <a:lnSpc>
                <a:spcPct val="200000"/>
              </a:lnSpc>
            </a:pPr>
            <a:r>
              <a:rPr lang="en-US" sz="3600" dirty="0"/>
              <a:t>Significance of the </a:t>
            </a:r>
            <a:r>
              <a:rPr lang="en-US" sz="3600" dirty="0" smtClean="0"/>
              <a:t>Problem</a:t>
            </a:r>
          </a:p>
          <a:p>
            <a:pPr marL="571500" indent="-571500">
              <a:lnSpc>
                <a:spcPct val="200000"/>
              </a:lnSpc>
              <a:buFont typeface="Wingdings" panose="05000000000000000000" pitchFamily="2" charset="2"/>
              <a:buChar char="Ø"/>
            </a:pPr>
            <a:r>
              <a:rPr lang="en-US" sz="2800" dirty="0" smtClean="0"/>
              <a:t>Highlights losses</a:t>
            </a:r>
          </a:p>
          <a:p>
            <a:pPr marL="571500" indent="-571500">
              <a:lnSpc>
                <a:spcPct val="200000"/>
              </a:lnSpc>
              <a:buFont typeface="Wingdings" panose="05000000000000000000" pitchFamily="2" charset="2"/>
              <a:buChar char="Ø"/>
            </a:pPr>
            <a:r>
              <a:rPr lang="en-US" sz="2800" dirty="0" smtClean="0"/>
              <a:t>Offers solutions to the problem</a:t>
            </a:r>
            <a:endParaRPr lang="en-US" sz="2800" dirty="0"/>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6690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634181"/>
            <a:ext cx="7620000" cy="5755422"/>
          </a:xfrm>
          <a:prstGeom prst="rect">
            <a:avLst/>
          </a:prstGeom>
          <a:noFill/>
        </p:spPr>
        <p:txBody>
          <a:bodyPr wrap="square" rtlCol="0">
            <a:spAutoFit/>
          </a:bodyPr>
          <a:lstStyle/>
          <a:p>
            <a:pPr algn="ctr">
              <a:lnSpc>
                <a:spcPct val="200000"/>
              </a:lnSpc>
            </a:pPr>
            <a:r>
              <a:rPr lang="en-US" sz="4000" dirty="0" smtClean="0">
                <a:latin typeface="Times New Roman" panose="02020603050405020304" pitchFamily="18" charset="0"/>
                <a:cs typeface="Times New Roman" panose="02020603050405020304" pitchFamily="18" charset="0"/>
              </a:rPr>
              <a:t>Literature Review</a:t>
            </a:r>
          </a:p>
          <a:p>
            <a:pPr algn="ctr">
              <a:lnSpc>
                <a:spcPct val="200000"/>
              </a:lnSpc>
            </a:pPr>
            <a:r>
              <a:rPr lang="en-US" sz="3200" dirty="0" smtClean="0">
                <a:latin typeface="Times New Roman" panose="02020603050405020304" pitchFamily="18" charset="0"/>
                <a:cs typeface="Times New Roman" panose="02020603050405020304" pitchFamily="18" charset="0"/>
              </a:rPr>
              <a:t>Historical data</a:t>
            </a:r>
          </a:p>
          <a:p>
            <a:pPr marL="457200" indent="-45720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First heavy-duty motorcycle produced in the US in 1903.</a:t>
            </a:r>
          </a:p>
          <a:p>
            <a:pPr marL="457200" indent="-45720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Price has increased from 10% to 30%</a:t>
            </a:r>
          </a:p>
          <a:p>
            <a:pPr marL="457200" indent="-45720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Affected by the Great depression</a:t>
            </a:r>
          </a:p>
          <a:p>
            <a:pPr marL="457200" indent="-457200">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Has faced financial crisis especially between 1960 and 1978 (Power, 2017). </a:t>
            </a:r>
          </a:p>
          <a:p>
            <a:pPr marL="457200" indent="-457200">
              <a:buFont typeface="Wingdings" panose="05000000000000000000" pitchFamily="2" charset="2"/>
              <a:buChar char="Ø"/>
            </a:pPr>
            <a:r>
              <a:rPr lang="en-US" sz="2800" dirty="0" smtClean="0"/>
              <a:t>Located in New </a:t>
            </a:r>
            <a:r>
              <a:rPr lang="en-US" sz="2800" dirty="0"/>
              <a:t>York, Pennsylvania, Kansas, Wisconsin </a:t>
            </a:r>
            <a:r>
              <a:rPr lang="en-US" sz="2800" dirty="0" err="1" smtClean="0"/>
              <a:t>e.t.c</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9767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0" y="1143000"/>
            <a:ext cx="7543800" cy="5016758"/>
          </a:xfrm>
          <a:prstGeom prst="rect">
            <a:avLst/>
          </a:prstGeom>
          <a:noFill/>
        </p:spPr>
        <p:txBody>
          <a:bodyPr wrap="square" rtlCol="0">
            <a:spAutoFit/>
          </a:bodyPr>
          <a:lstStyle/>
          <a:p>
            <a:pPr algn="ctr">
              <a:lnSpc>
                <a:spcPct val="200000"/>
              </a:lnSpc>
            </a:pPr>
            <a:r>
              <a:rPr lang="en-US" sz="3200" dirty="0" smtClean="0">
                <a:latin typeface="Times New Roman" panose="02020603050405020304" pitchFamily="18" charset="0"/>
                <a:cs typeface="Times New Roman" panose="02020603050405020304" pitchFamily="18" charset="0"/>
              </a:rPr>
              <a:t>Chapter three -Question 1</a:t>
            </a:r>
          </a:p>
          <a:p>
            <a:pPr marL="457200" indent="-457200">
              <a:lnSpc>
                <a:spcPct val="200000"/>
              </a:lnSpc>
              <a:buFont typeface="Wingdings" panose="05000000000000000000" pitchFamily="2" charset="2"/>
              <a:buChar char="Ø"/>
            </a:pPr>
            <a:r>
              <a:rPr lang="en-US" sz="3200" dirty="0"/>
              <a:t>What are some of the achievements of Harley-Davidson Company?</a:t>
            </a:r>
          </a:p>
          <a:p>
            <a:pPr marL="457200" indent="-457200">
              <a:lnSpc>
                <a:spcPct val="20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Created employment (Grant, 2018).</a:t>
            </a:r>
          </a:p>
          <a:p>
            <a:pPr marL="457200" indent="-457200">
              <a:lnSpc>
                <a:spcPct val="20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Improved economy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049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772400" cy="5909310"/>
          </a:xfrm>
          <a:prstGeom prst="rect">
            <a:avLst/>
          </a:prstGeom>
          <a:noFill/>
        </p:spPr>
        <p:txBody>
          <a:bodyPr wrap="square" rtlCol="0">
            <a:spAutoFit/>
          </a:bodyPr>
          <a:lstStyle/>
          <a:p>
            <a:pPr algn="ctr">
              <a:lnSpc>
                <a:spcPct val="150000"/>
              </a:lnSpc>
            </a:pPr>
            <a:r>
              <a:rPr lang="en-US" sz="3600" b="1" dirty="0">
                <a:latin typeface="Times New Roman" panose="02020603050405020304" pitchFamily="18" charset="0"/>
                <a:cs typeface="Times New Roman" panose="02020603050405020304" pitchFamily="18" charset="0"/>
              </a:rPr>
              <a:t>Chapter 4 – Question 2</a:t>
            </a:r>
            <a:endParaRPr lang="en-US" sz="3600" dirty="0">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What are the major challenges that face Harley-Davidson firm?</a:t>
            </a:r>
          </a:p>
          <a:p>
            <a:pPr marL="457200" indent="-457200">
              <a:lnSpc>
                <a:spcPct val="15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Bad governance</a:t>
            </a:r>
          </a:p>
          <a:p>
            <a:pPr marL="457200" indent="-457200">
              <a:lnSpc>
                <a:spcPct val="15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Financial crisis</a:t>
            </a:r>
          </a:p>
          <a:p>
            <a:pPr marL="457200" indent="-457200">
              <a:lnSpc>
                <a:spcPct val="15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Stiff completion (</a:t>
            </a:r>
            <a:r>
              <a:rPr lang="en-US" sz="3200" dirty="0" err="1" smtClean="0">
                <a:latin typeface="Times New Roman" panose="02020603050405020304" pitchFamily="18" charset="0"/>
                <a:cs typeface="Times New Roman" panose="02020603050405020304" pitchFamily="18" charset="0"/>
              </a:rPr>
              <a:t>Catulli</a:t>
            </a:r>
            <a:r>
              <a:rPr lang="en-US" sz="3200" dirty="0" smtClean="0">
                <a:latin typeface="Times New Roman" panose="02020603050405020304" pitchFamily="18" charset="0"/>
                <a:cs typeface="Times New Roman" panose="02020603050405020304" pitchFamily="18" charset="0"/>
              </a:rPr>
              <a:t>, Cook &amp; Potter, 2017). </a:t>
            </a:r>
          </a:p>
          <a:p>
            <a:pPr marL="457200" indent="-457200">
              <a:lnSpc>
                <a:spcPct val="150000"/>
              </a:lnSpc>
              <a:buFont typeface="Wingdings" panose="05000000000000000000" pitchFamily="2" charset="2"/>
              <a:buChar char="§"/>
            </a:pPr>
            <a:r>
              <a:rPr lang="en-US" sz="3200" dirty="0" smtClean="0">
                <a:latin typeface="Times New Roman" panose="02020603050405020304" pitchFamily="18" charset="0"/>
                <a:cs typeface="Times New Roman" panose="02020603050405020304" pitchFamily="18" charset="0"/>
              </a:rPr>
              <a:t>Inadequate skills from employees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87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914400"/>
            <a:ext cx="7772400" cy="5724644"/>
          </a:xfrm>
          <a:prstGeom prst="rect">
            <a:avLst/>
          </a:prstGeom>
          <a:noFill/>
        </p:spPr>
        <p:txBody>
          <a:bodyPr wrap="square" rtlCol="0">
            <a:spAutoFit/>
          </a:bodyPr>
          <a:lstStyle/>
          <a:p>
            <a:pPr algn="ctr">
              <a:lnSpc>
                <a:spcPct val="250000"/>
              </a:lnSpc>
            </a:pPr>
            <a:r>
              <a:rPr lang="en-US" sz="4000" b="1" dirty="0">
                <a:latin typeface="Times New Roman" panose="02020603050405020304" pitchFamily="18" charset="0"/>
                <a:cs typeface="Times New Roman" panose="02020603050405020304" pitchFamily="18" charset="0"/>
              </a:rPr>
              <a:t>Chapter 5 – Methodology</a:t>
            </a:r>
            <a:endParaRPr lang="en-US" sz="4000" dirty="0">
              <a:latin typeface="Times New Roman" panose="02020603050405020304" pitchFamily="18" charset="0"/>
              <a:cs typeface="Times New Roman" panose="02020603050405020304" pitchFamily="18" charset="0"/>
            </a:endParaRPr>
          </a:p>
          <a:p>
            <a:pPr algn="ctr"/>
            <a:r>
              <a:rPr lang="en-US" sz="4400" dirty="0" smtClean="0">
                <a:latin typeface="Times New Roman" panose="02020603050405020304" pitchFamily="18" charset="0"/>
                <a:cs typeface="Times New Roman" panose="02020603050405020304" pitchFamily="18" charset="0"/>
              </a:rPr>
              <a:t>Method</a:t>
            </a:r>
          </a:p>
          <a:p>
            <a:pPr marL="457200" indent="-457200">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Use of questionnaire</a:t>
            </a:r>
          </a:p>
          <a:p>
            <a:pPr marL="457200" indent="-457200">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Question and answer technique</a:t>
            </a:r>
          </a:p>
          <a:p>
            <a:pPr marL="457200" indent="-457200">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Use of internet.</a:t>
            </a:r>
          </a:p>
          <a:p>
            <a:pPr>
              <a:lnSpc>
                <a:spcPct val="150000"/>
              </a:lnSpc>
            </a:pPr>
            <a:endParaRPr lang="en-US" sz="3200" dirty="0">
              <a:latin typeface="Times New Roman" panose="02020603050405020304" pitchFamily="18" charset="0"/>
              <a:cs typeface="Times New Roman" panose="02020603050405020304" pitchFamily="18" charset="0"/>
            </a:endParaRPr>
          </a:p>
          <a:p>
            <a:pPr marL="457200" indent="-457200">
              <a:lnSpc>
                <a:spcPct val="150000"/>
              </a:lnSpc>
              <a:buFont typeface="Wingdings" panose="05000000000000000000" pitchFamily="2" charset="2"/>
              <a:buChar char="Ø"/>
            </a:pPr>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51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1" y="858176"/>
            <a:ext cx="8001000" cy="4708981"/>
          </a:xfrm>
          <a:prstGeom prst="rect">
            <a:avLst/>
          </a:prstGeom>
          <a:noFill/>
        </p:spPr>
        <p:txBody>
          <a:bodyPr wrap="square" rtlCol="0">
            <a:spAutoFit/>
          </a:bodyPr>
          <a:lstStyle/>
          <a:p>
            <a:pPr algn="ctr">
              <a:lnSpc>
                <a:spcPct val="200000"/>
              </a:lnSpc>
            </a:pPr>
            <a:r>
              <a:rPr lang="en-US" sz="4000" dirty="0" smtClean="0">
                <a:latin typeface="Times New Roman" panose="02020603050405020304" pitchFamily="18" charset="0"/>
                <a:cs typeface="Times New Roman" panose="02020603050405020304" pitchFamily="18" charset="0"/>
              </a:rPr>
              <a:t>Participants</a:t>
            </a:r>
          </a:p>
          <a:p>
            <a:pPr marL="457200" indent="-457200">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Employees</a:t>
            </a:r>
          </a:p>
          <a:p>
            <a:pPr marL="457200" indent="-457200">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Customers</a:t>
            </a:r>
          </a:p>
          <a:p>
            <a:pPr algn="ctr">
              <a:lnSpc>
                <a:spcPct val="200000"/>
              </a:lnSpc>
            </a:pPr>
            <a:r>
              <a:rPr lang="en-US" sz="4000" dirty="0" smtClean="0">
                <a:latin typeface="Times New Roman" panose="02020603050405020304" pitchFamily="18" charset="0"/>
                <a:cs typeface="Times New Roman" panose="02020603050405020304" pitchFamily="18" charset="0"/>
              </a:rPr>
              <a:t>Research Design</a:t>
            </a:r>
          </a:p>
          <a:p>
            <a:pPr marL="457200" indent="-457200">
              <a:lnSpc>
                <a:spcPct val="150000"/>
              </a:lnSpc>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Social media design</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1844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762000"/>
            <a:ext cx="8229600" cy="4770537"/>
          </a:xfrm>
          <a:prstGeom prst="rect">
            <a:avLst/>
          </a:prstGeom>
          <a:noFill/>
        </p:spPr>
        <p:txBody>
          <a:bodyPr wrap="square" rtlCol="0">
            <a:spAutoFit/>
          </a:bodyPr>
          <a:lstStyle/>
          <a:p>
            <a:pPr algn="ctr">
              <a:lnSpc>
                <a:spcPct val="200000"/>
              </a:lnSpc>
            </a:pPr>
            <a:r>
              <a:rPr lang="en-US" sz="2400" b="1" dirty="0">
                <a:latin typeface="Times New Roman" panose="02020603050405020304" pitchFamily="18" charset="0"/>
                <a:cs typeface="Times New Roman" panose="02020603050405020304" pitchFamily="18" charset="0"/>
              </a:rPr>
              <a:t>Chapter 6 – </a:t>
            </a:r>
            <a:r>
              <a:rPr lang="en-US" sz="2400" b="1" dirty="0" smtClean="0">
                <a:latin typeface="Times New Roman" panose="02020603050405020304" pitchFamily="18" charset="0"/>
                <a:cs typeface="Times New Roman" panose="02020603050405020304" pitchFamily="18" charset="0"/>
              </a:rPr>
              <a:t>Summary/Conclusion/Recommendations</a:t>
            </a:r>
          </a:p>
          <a:p>
            <a:pPr marL="342900" indent="-342900">
              <a:lnSpc>
                <a:spcPct val="20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Harley Davidson has laid a foundation</a:t>
            </a:r>
          </a:p>
          <a:p>
            <a:pPr marL="342900" indent="-342900">
              <a:lnSpc>
                <a:spcPct val="20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Many cruiser and motorcycles are produced</a:t>
            </a:r>
          </a:p>
          <a:p>
            <a:pPr marL="342900" indent="-342900">
              <a:lnSpc>
                <a:spcPct val="20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Government should protect such companies</a:t>
            </a:r>
          </a:p>
          <a:p>
            <a:pPr marL="342900" indent="-342900">
              <a:lnSpc>
                <a:spcPct val="200000"/>
              </a:lnSpc>
              <a:buFont typeface="Wingdings" panose="05000000000000000000" pitchFamily="2" charset="2"/>
              <a:buChar char="Ø"/>
            </a:pPr>
            <a:r>
              <a:rPr lang="en-US" sz="3200" dirty="0" smtClean="0">
                <a:latin typeface="Times New Roman" panose="02020603050405020304" pitchFamily="18" charset="0"/>
                <a:cs typeface="Times New Roman" panose="02020603050405020304" pitchFamily="18" charset="0"/>
              </a:rPr>
              <a:t>Government to offer subsidies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3296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28600"/>
            <a:ext cx="8458200" cy="5816977"/>
          </a:xfrm>
          <a:prstGeom prst="rect">
            <a:avLst/>
          </a:prstGeom>
          <a:noFill/>
        </p:spPr>
        <p:txBody>
          <a:bodyPr wrap="square" rtlCol="0">
            <a:spAutoFit/>
          </a:bodyPr>
          <a:lstStyle/>
          <a:p>
            <a:pPr algn="ctr">
              <a:lnSpc>
                <a:spcPct val="150000"/>
              </a:lnSpc>
            </a:pPr>
            <a:r>
              <a:rPr lang="en-US" sz="3600" dirty="0" smtClean="0">
                <a:latin typeface="Times New Roman" panose="02020603050405020304" pitchFamily="18" charset="0"/>
                <a:cs typeface="Times New Roman" panose="02020603050405020304" pitchFamily="18" charset="0"/>
              </a:rPr>
              <a:t>References</a:t>
            </a:r>
          </a:p>
          <a:p>
            <a:pPr marL="457200" indent="-457200"/>
            <a:r>
              <a:rPr lang="en-US" sz="2000" dirty="0" err="1">
                <a:latin typeface="Times New Roman" panose="02020603050405020304" pitchFamily="18" charset="0"/>
                <a:cs typeface="Times New Roman" panose="02020603050405020304" pitchFamily="18" charset="0"/>
              </a:rPr>
              <a:t>Albareti</a:t>
            </a:r>
            <a:r>
              <a:rPr lang="en-US" sz="2000" dirty="0">
                <a:latin typeface="Times New Roman" panose="02020603050405020304" pitchFamily="18" charset="0"/>
                <a:cs typeface="Times New Roman" panose="02020603050405020304" pitchFamily="18" charset="0"/>
              </a:rPr>
              <a:t>, F. D., Prieto, C. A., Almeida, A., Anders, F., Anderson, S., Andrews, B. H., ... &amp; Avila-Reese, V. (2017). The 13th data release of the Sloan Digital Sky Survey: first spectroscopic data from the SDSS-IV survey mapping nearby galaxies at Apache Point Observatory. </a:t>
            </a:r>
            <a:r>
              <a:rPr lang="en-US" sz="2000" i="1" dirty="0">
                <a:latin typeface="Times New Roman" panose="02020603050405020304" pitchFamily="18" charset="0"/>
                <a:cs typeface="Times New Roman" panose="02020603050405020304" pitchFamily="18" charset="0"/>
              </a:rPr>
              <a:t>The Astrophysical Journal Supplement Series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233</a:t>
            </a:r>
            <a:r>
              <a:rPr lang="en-US" sz="2000" dirty="0">
                <a:latin typeface="Times New Roman" panose="02020603050405020304" pitchFamily="18" charset="0"/>
                <a:cs typeface="Times New Roman" panose="02020603050405020304" pitchFamily="18" charset="0"/>
              </a:rPr>
              <a:t>(2), 25.</a:t>
            </a:r>
          </a:p>
          <a:p>
            <a:pPr marL="457200" indent="-457200"/>
            <a:r>
              <a:rPr lang="en-US" sz="2000" dirty="0" err="1">
                <a:latin typeface="Times New Roman" panose="02020603050405020304" pitchFamily="18" charset="0"/>
                <a:cs typeface="Times New Roman" panose="02020603050405020304" pitchFamily="18" charset="0"/>
              </a:rPr>
              <a:t>Catulli</a:t>
            </a:r>
            <a:r>
              <a:rPr lang="en-US" sz="2000" dirty="0">
                <a:latin typeface="Times New Roman" panose="02020603050405020304" pitchFamily="18" charset="0"/>
                <a:cs typeface="Times New Roman" panose="02020603050405020304" pitchFamily="18" charset="0"/>
              </a:rPr>
              <a:t>, M., Cook, M., &amp; Potter, S. (2017). Product service systems users and Harley Davidson riders: The importance of consumer identity in the diffusion of sustainable consumption solutions. </a:t>
            </a:r>
            <a:r>
              <a:rPr lang="en-US" sz="2000" i="1" dirty="0">
                <a:latin typeface="Times New Roman" panose="02020603050405020304" pitchFamily="18" charset="0"/>
                <a:cs typeface="Times New Roman" panose="02020603050405020304" pitchFamily="18" charset="0"/>
              </a:rPr>
              <a:t>Journal of Industrial Ecology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21</a:t>
            </a:r>
            <a:r>
              <a:rPr lang="en-US" sz="2000" dirty="0">
                <a:latin typeface="Times New Roman" panose="02020603050405020304" pitchFamily="18" charset="0"/>
                <a:cs typeface="Times New Roman" panose="02020603050405020304" pitchFamily="18" charset="0"/>
              </a:rPr>
              <a:t>(5), 1370-1379</a:t>
            </a:r>
            <a:r>
              <a:rPr lang="en-US" sz="2000" dirty="0" smtClean="0">
                <a:latin typeface="Times New Roman" panose="02020603050405020304" pitchFamily="18" charset="0"/>
                <a:cs typeface="Times New Roman" panose="02020603050405020304" pitchFamily="18" charset="0"/>
              </a:rPr>
              <a:t>.</a:t>
            </a:r>
          </a:p>
          <a:p>
            <a:pPr marL="457200" indent="-457200"/>
            <a:r>
              <a:rPr lang="en-US" sz="2000" dirty="0">
                <a:latin typeface="Times New Roman" panose="02020603050405020304" pitchFamily="18" charset="0"/>
                <a:cs typeface="Times New Roman" panose="02020603050405020304" pitchFamily="18" charset="0"/>
              </a:rPr>
              <a:t>Grant, R. (2018). Harley Davidson: creating experience from strategy. </a:t>
            </a:r>
            <a:r>
              <a:rPr lang="en-US" sz="2000" i="1" dirty="0">
                <a:latin typeface="Times New Roman" panose="02020603050405020304" pitchFamily="18" charset="0"/>
                <a:cs typeface="Times New Roman" panose="02020603050405020304" pitchFamily="18" charset="0"/>
              </a:rPr>
              <a:t>The Business &amp; Management Collection</a:t>
            </a:r>
            <a:r>
              <a:rPr lang="en-US" sz="2000" dirty="0">
                <a:latin typeface="Times New Roman" panose="02020603050405020304" pitchFamily="18" charset="0"/>
                <a:cs typeface="Times New Roman" panose="02020603050405020304" pitchFamily="18" charset="0"/>
              </a:rPr>
              <a:t>.</a:t>
            </a:r>
          </a:p>
          <a:p>
            <a:pPr marL="457200" indent="-457200"/>
            <a:r>
              <a:rPr lang="en-US" sz="2000" dirty="0">
                <a:latin typeface="Times New Roman" panose="02020603050405020304" pitchFamily="18" charset="0"/>
                <a:cs typeface="Times New Roman" panose="02020603050405020304" pitchFamily="18" charset="0"/>
              </a:rPr>
              <a:t>Power, H. (2017). How Harley-Davidson used artificial intelligence to increase New York sales leads by 2,930%. </a:t>
            </a:r>
            <a:r>
              <a:rPr lang="en-US" sz="2000" i="1" dirty="0">
                <a:latin typeface="Times New Roman" panose="02020603050405020304" pitchFamily="18" charset="0"/>
                <a:cs typeface="Times New Roman" panose="02020603050405020304" pitchFamily="18" charset="0"/>
              </a:rPr>
              <a:t>Harvard Business Review</a:t>
            </a:r>
            <a:r>
              <a:rPr lang="en-US" sz="2000" dirty="0">
                <a:latin typeface="Times New Roman" panose="02020603050405020304" pitchFamily="18" charset="0"/>
                <a:cs typeface="Times New Roman" panose="02020603050405020304" pitchFamily="18" charset="0"/>
              </a:rPr>
              <a:t>.</a:t>
            </a:r>
          </a:p>
          <a:p>
            <a:pPr marL="457200" indent="-457200"/>
            <a:r>
              <a:rPr lang="en-US" sz="2000" dirty="0" err="1">
                <a:latin typeface="Times New Roman" panose="02020603050405020304" pitchFamily="18" charset="0"/>
                <a:cs typeface="Times New Roman" panose="02020603050405020304" pitchFamily="18" charset="0"/>
              </a:rPr>
              <a:t>Roese</a:t>
            </a:r>
            <a:r>
              <a:rPr lang="en-US" sz="2000" dirty="0">
                <a:latin typeface="Times New Roman" panose="02020603050405020304" pitchFamily="18" charset="0"/>
                <a:cs typeface="Times New Roman" panose="02020603050405020304" pitchFamily="18" charset="0"/>
              </a:rPr>
              <a:t>, N. J., &amp; </a:t>
            </a:r>
            <a:r>
              <a:rPr lang="en-US" sz="2000" dirty="0" err="1">
                <a:latin typeface="Times New Roman" panose="02020603050405020304" pitchFamily="18" charset="0"/>
                <a:cs typeface="Times New Roman" panose="02020603050405020304" pitchFamily="18" charset="0"/>
              </a:rPr>
              <a:t>Kompella</a:t>
            </a:r>
            <a:r>
              <a:rPr lang="en-US" sz="2000" dirty="0">
                <a:latin typeface="Times New Roman" panose="02020603050405020304" pitchFamily="18" charset="0"/>
                <a:cs typeface="Times New Roman" panose="02020603050405020304" pitchFamily="18" charset="0"/>
              </a:rPr>
              <a:t>, M. (2017). Harley-Davidson: Chasing a New Generation of Customers. </a:t>
            </a:r>
            <a:r>
              <a:rPr lang="en-US" sz="2000" i="1" dirty="0">
                <a:latin typeface="Times New Roman" panose="02020603050405020304" pitchFamily="18" charset="0"/>
                <a:cs typeface="Times New Roman" panose="02020603050405020304" pitchFamily="18" charset="0"/>
              </a:rPr>
              <a:t>Kellogg School of Management Cases</a:t>
            </a:r>
            <a:r>
              <a:rPr lang="en-US" sz="2000" dirty="0">
                <a:latin typeface="Times New Roman" panose="02020603050405020304" pitchFamily="18" charset="0"/>
                <a:cs typeface="Times New Roman" panose="02020603050405020304" pitchFamily="18" charset="0"/>
              </a:rPr>
              <a:t>, 1-12.</a:t>
            </a:r>
          </a:p>
          <a:p>
            <a:endParaRPr lang="en-US" dirty="0"/>
          </a:p>
        </p:txBody>
      </p:sp>
    </p:spTree>
    <p:extLst>
      <p:ext uri="{BB962C8B-B14F-4D97-AF65-F5344CB8AC3E}">
        <p14:creationId xmlns:p14="http://schemas.microsoft.com/office/powerpoint/2010/main" val="161738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104</TotalTime>
  <Words>1359</Words>
  <Application>Microsoft Office PowerPoint</Application>
  <PresentationFormat>On-screen Show (4:3)</PresentationFormat>
  <Paragraphs>86</Paragraphs>
  <Slides>13</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Book Antiqua</vt:lpstr>
      <vt:lpstr>Calibri</vt:lpstr>
      <vt:lpstr>Lucida Sans</vt:lpstr>
      <vt:lpstr>Times New Roman</vt:lpstr>
      <vt:lpstr>Wingdings</vt:lpstr>
      <vt:lpstr>Wingdings 2</vt:lpstr>
      <vt:lpstr>Wingdings 3</vt:lpstr>
      <vt:lpstr>Apex</vt:lpstr>
      <vt:lpstr>HARLEY DAVIDSON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HARLEY DAVIDSON</dc:title>
  <dc:creator>hp</dc:creator>
  <cp:lastModifiedBy>Prof Scofied</cp:lastModifiedBy>
  <cp:revision>27</cp:revision>
  <dcterms:created xsi:type="dcterms:W3CDTF">2018-10-03T01:35:45Z</dcterms:created>
  <dcterms:modified xsi:type="dcterms:W3CDTF">2018-10-03T07:57:40Z</dcterms:modified>
</cp:coreProperties>
</file>